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9" r:id="rId4"/>
    <p:sldId id="261" r:id="rId5"/>
    <p:sldId id="262" r:id="rId6"/>
    <p:sldId id="265" r:id="rId7"/>
    <p:sldId id="266" r:id="rId8"/>
    <p:sldId id="277" r:id="rId9"/>
    <p:sldId id="264" r:id="rId10"/>
    <p:sldId id="268" r:id="rId11"/>
    <p:sldId id="269" r:id="rId12"/>
    <p:sldId id="270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5B4F2CB-BD6B-4F37-991A-55092120144F}">
          <p14:sldIdLst>
            <p14:sldId id="256"/>
            <p14:sldId id="258"/>
            <p14:sldId id="279"/>
            <p14:sldId id="261"/>
            <p14:sldId id="262"/>
            <p14:sldId id="265"/>
            <p14:sldId id="266"/>
          </p14:sldIdLst>
        </p14:section>
        <p14:section name="Untitled Section" id="{8D58B1CC-8DA0-4893-858E-AEA8445D45DD}">
          <p14:sldIdLst>
            <p14:sldId id="277"/>
          </p14:sldIdLst>
        </p14:section>
        <p14:section name="Untitled Section" id="{EB7E5ABD-4DBF-42CD-B302-FF224EABE768}">
          <p14:sldIdLst>
            <p14:sldId id="264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077F07"/>
    <a:srgbClr val="000000"/>
    <a:srgbClr val="698E67"/>
    <a:srgbClr val="90A181"/>
    <a:srgbClr val="7B8264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0" autoAdjust="0"/>
    <p:restoredTop sz="94624" autoAdjust="0"/>
  </p:normalViewPr>
  <p:slideViewPr>
    <p:cSldViewPr>
      <p:cViewPr varScale="1">
        <p:scale>
          <a:sx n="82" d="100"/>
          <a:sy n="82" d="100"/>
        </p:scale>
        <p:origin x="1625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934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934"/>
          </a:xfrm>
          <a:prstGeom prst="rect">
            <a:avLst/>
          </a:prstGeom>
        </p:spPr>
        <p:txBody>
          <a:bodyPr vert="horz" lIns="92391" tIns="46195" rIns="92391" bIns="46195" rtlCol="0"/>
          <a:lstStyle>
            <a:lvl1pPr algn="r">
              <a:defRPr sz="1200"/>
            </a:lvl1pPr>
          </a:lstStyle>
          <a:p>
            <a:fld id="{D7401F56-1626-43E7-A459-A0B1CBCAA913}" type="datetimeFigureOut">
              <a:rPr lang="en-US" smtClean="0"/>
              <a:t>02/19/22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1" tIns="46195" rIns="92391" bIns="461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277"/>
            <a:ext cx="5608320" cy="3660676"/>
          </a:xfrm>
          <a:prstGeom prst="rect">
            <a:avLst/>
          </a:prstGeom>
        </p:spPr>
        <p:txBody>
          <a:bodyPr vert="horz" lIns="92391" tIns="46195" rIns="92391" bIns="461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468"/>
            <a:ext cx="3037840" cy="465933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468"/>
            <a:ext cx="3037840" cy="465933"/>
          </a:xfrm>
          <a:prstGeom prst="rect">
            <a:avLst/>
          </a:prstGeom>
        </p:spPr>
        <p:txBody>
          <a:bodyPr vert="horz" lIns="92391" tIns="46195" rIns="92391" bIns="46195" rtlCol="0" anchor="b"/>
          <a:lstStyle>
            <a:lvl1pPr algn="r">
              <a:defRPr sz="1200"/>
            </a:lvl1pPr>
          </a:lstStyle>
          <a:p>
            <a:fld id="{3AFDC564-F057-4E59-8698-785B51CC4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7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5AC2-3408-4BF5-9847-8E76C38EC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1EDE1-F42B-439C-A6E4-E46E80B2F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7BD04-0AC0-426D-BB14-0EFA3318A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36C78-13A7-4E39-A57D-21219DE55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C0992-6453-4C2B-BEEE-A119F320A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3E6F4-CE20-423B-8078-294B9357F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B5173-167B-4178-ACF2-BC5EF8A5F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2FF-635C-43E2-82E8-8EFD87353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01F45-4C3C-432B-B6C5-3D9A2B971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C7F29-EEEA-4B3D-BF3B-D80A502BC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787F6-69B1-4C31-9ED6-B69A31385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FF87C-B5EA-4D38-BDC3-684208C52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B8E50-858E-469C-A8FD-0723281C5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6AC47-51D3-49E8-8C25-25357BF2E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4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B1822E-1ABE-495E-A874-800534157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 bwMode="auto">
          <a:xfrm>
            <a:off x="1295400" y="1143000"/>
            <a:ext cx="6705600" cy="3087176"/>
          </a:xfrm>
          <a:prstGeom prst="rect">
            <a:avLst/>
          </a:prstGeom>
          <a:solidFill>
            <a:srgbClr val="FFFFFF"/>
          </a:solidFill>
          <a:ln w="0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590800" y="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4"/>
                </a:solidFill>
                <a:latin typeface="Franklin Gothic Heavy" panose="020B0903020102020204" pitchFamily="34" charset="0"/>
              </a:rPr>
              <a:t>1977 - 2022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355" y="4501184"/>
            <a:ext cx="88982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4"/>
                </a:solidFill>
                <a:latin typeface="Franklin Gothic Heavy" panose="020B0903020102020204" pitchFamily="34" charset="0"/>
              </a:rPr>
              <a:t>Annual Meeting</a:t>
            </a:r>
          </a:p>
          <a:p>
            <a:pPr algn="ctr"/>
            <a:r>
              <a:rPr lang="en-US" sz="4400" dirty="0">
                <a:solidFill>
                  <a:schemeClr val="accent4"/>
                </a:solidFill>
                <a:latin typeface="Franklin Gothic Heavy" panose="020B0903020102020204" pitchFamily="34" charset="0"/>
              </a:rPr>
              <a:t>February 23,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52400"/>
            <a:ext cx="8305800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724400"/>
          </a:xfrm>
          <a:solidFill>
            <a:schemeClr val="bg1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400" b="1" u="sng" dirty="0"/>
              <a:t>Loan Promotion Prizes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Drawings will be held for ten $50 prizes.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Each winner will have $50 deposited directly into their account.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Winners will be chosen from all members with a new loan in 2021. 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Only original loans eligible; refinanced loans are not.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Only one prize will be awarded per person.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Board members are eligible to win.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643494" y="457200"/>
            <a:ext cx="784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Rules for Drawings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999" y="152400"/>
            <a:ext cx="8408437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0998" y="1651743"/>
            <a:ext cx="8408437" cy="4876800"/>
          </a:xfrm>
          <a:solidFill>
            <a:schemeClr val="bg1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eaLnBrk="1" hangingPunct="1">
              <a:spcBef>
                <a:spcPct val="30000"/>
              </a:spcBef>
              <a:buFontTx/>
              <a:buNone/>
            </a:pPr>
            <a:r>
              <a:rPr lang="en-US" sz="2800" b="1" u="sng" dirty="0"/>
              <a:t>Membership Drive Prizes</a:t>
            </a:r>
            <a:endParaRPr lang="en-US" sz="2800" dirty="0"/>
          </a:p>
          <a:p>
            <a:pPr eaLnBrk="1" hangingPunct="1"/>
            <a:r>
              <a:rPr lang="en-US" sz="2800" dirty="0"/>
              <a:t>Drawings will be held for six $50 prizes.</a:t>
            </a:r>
          </a:p>
          <a:p>
            <a:pPr eaLnBrk="1" hangingPunct="1"/>
            <a:r>
              <a:rPr lang="en-US" sz="2800" dirty="0"/>
              <a:t>Each winner will have $50 deposited directly into their account.</a:t>
            </a:r>
          </a:p>
          <a:p>
            <a:pPr eaLnBrk="1" hangingPunct="1"/>
            <a:r>
              <a:rPr lang="en-US" sz="2800" dirty="0"/>
              <a:t>Six winners will be chosen from all members who referred a new member to the Credit Union in 2021.</a:t>
            </a:r>
          </a:p>
          <a:p>
            <a:pPr eaLnBrk="1" hangingPunct="1"/>
            <a:r>
              <a:rPr lang="en-US" sz="2800" dirty="0"/>
              <a:t>No limit on how many times one person may win.</a:t>
            </a:r>
          </a:p>
          <a:p>
            <a:pPr eaLnBrk="1" hangingPunct="1"/>
            <a:r>
              <a:rPr lang="en-US" sz="2800" dirty="0"/>
              <a:t>Board members are eligible to win.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7924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Rules for Drawings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85" y="1524000"/>
            <a:ext cx="653143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83" name="Group 6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94030129"/>
              </p:ext>
            </p:extLst>
          </p:nvPr>
        </p:nvGraphicFramePr>
        <p:xfrm>
          <a:off x="609600" y="152400"/>
          <a:ext cx="7924799" cy="6404709"/>
        </p:xfrm>
        <a:graphic>
          <a:graphicData uri="http://schemas.openxmlformats.org/drawingml/2006/table">
            <a:tbl>
              <a:tblPr/>
              <a:tblGrid>
                <a:gridCol w="4142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1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41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BALANCE SHEET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1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As of Year End 2020 &amp; 2021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ASSETS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LOANS (NET)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$4,525,817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$4,089,408 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CASH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$1,048,403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$1,050,687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62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INVESTMENTS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$4,197,690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$5,301,015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FIXED &amp; OTHER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$11,842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$10,394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TOTAL ASSETS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$9,777,303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$10,446,821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LIABILITIES &amp; EQUITY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LIABILITIES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$6,450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$4,682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MEMBER SHARES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$8,501,463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$9,203,394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EQUITY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$1,275,840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$1,243,426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41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TOTAL LIABILITIES &amp; EQUITY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effectLst/>
                          <a:latin typeface="Century Gothic" panose="020B0502020202020204" pitchFamily="34" charset="0"/>
                        </a:rPr>
                        <a:t>$9,783,753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$10,451,503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08" name="Group 64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02126614"/>
              </p:ext>
            </p:extLst>
          </p:nvPr>
        </p:nvGraphicFramePr>
        <p:xfrm>
          <a:off x="381000" y="152400"/>
          <a:ext cx="8401368" cy="6496050"/>
        </p:xfrm>
        <a:graphic>
          <a:graphicData uri="http://schemas.openxmlformats.org/drawingml/2006/table">
            <a:tbl>
              <a:tblPr/>
              <a:tblGrid>
                <a:gridCol w="267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733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2021 BUDGET &amp; OPERATING STATEMENTS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AND PROPOSED 2021 OPERATING BUDGET STATEMENT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BUDGET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ACTUAL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BUDGET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INCOME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2021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2022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LOANS &amp; MISC.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$164,000 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$147,144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$146,000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INVESTMENTS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$35,000 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$11,727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$13,000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FEES &amp; CHARGES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$3,200 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$3,387 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$3,200 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TOTAL INCOME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$202,200 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$162,258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$162,200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BUDGET</a:t>
                      </a:r>
                    </a:p>
                  </a:txBody>
                  <a:tcPr marL="2905" marR="2905" marT="29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ACTUAL</a:t>
                      </a:r>
                    </a:p>
                  </a:txBody>
                  <a:tcPr marL="2905" marR="2905" marT="29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BUDGET</a:t>
                      </a:r>
                    </a:p>
                  </a:txBody>
                  <a:tcPr marL="2905" marR="2905" marT="29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EXPENSES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ADMINISTRATIVE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$127,050 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$123,902 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$134,350 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INSURANCE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$6,500 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$4,749 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$6,500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PROF. SERVICES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$42,400 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$42,910 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$44,400 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OTHER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$10,500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$2,999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$7,800</a:t>
                      </a:r>
                      <a:endParaRPr lang="en-US" sz="1400" b="1" i="1" u="none" strike="noStrike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TOTAL EXPENSES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$186,450 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$177,610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$193,050 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905" marR="2905" marT="29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NET INCOME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$15,750 </a:t>
                      </a:r>
                    </a:p>
                  </a:txBody>
                  <a:tcPr marL="2905" marR="2905" marT="290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($15,352)</a:t>
                      </a:r>
                      <a:endParaRPr lang="en-US" sz="1400" b="1" i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($30,850 )</a:t>
                      </a:r>
                    </a:p>
                  </a:txBody>
                  <a:tcPr marL="2905" marR="2905" marT="29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94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07" name="Group 39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75026520"/>
              </p:ext>
            </p:extLst>
          </p:nvPr>
        </p:nvGraphicFramePr>
        <p:xfrm>
          <a:off x="76200" y="1143000"/>
          <a:ext cx="8991600" cy="4495799"/>
        </p:xfrm>
        <a:graphic>
          <a:graphicData uri="http://schemas.openxmlformats.org/drawingml/2006/table">
            <a:tbl>
              <a:tblPr/>
              <a:tblGrid>
                <a:gridCol w="2496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487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ussels" panose="02050604040505020204" pitchFamily="18" charset="0"/>
                        </a:rPr>
                        <a:t>CF-LA CREDIT UNION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ussels" panose="020506040405050202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487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ussels" panose="02050604040505020204" pitchFamily="18" charset="0"/>
                        </a:rPr>
                        <a:t>RESERVE RATIOS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ussels" panose="02050604040505020204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4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Bookman Old Style" panose="02050604050505020204" pitchFamily="18" charset="0"/>
                        </a:rPr>
                        <a:t>12/31/2017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12/31/2018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12/31/2019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12/31/2020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12/31/2021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04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REGULAR RESERVE PLUS ALLOWANCE FOR LOAN LOSS TO OUTSTANDING LOANS RATIO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4.89%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4.31%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4.32%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4.75%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5.19%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865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TOTAL RESERVES TO TOTAL ASSETS RATIO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TARGET – 12%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Bookman Old Style" panose="02050604050505020204" pitchFamily="18" charset="0"/>
                        </a:rPr>
                        <a:t>12.51%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13.23%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13.62%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13.04%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11.94%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229600" cy="10668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685800" y="488168"/>
            <a:ext cx="7848600" cy="578631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2021 Board of Directors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04800" y="1447800"/>
            <a:ext cx="86106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WordArt 7"/>
          <p:cNvSpPr>
            <a:spLocks noChangeArrowheads="1" noChangeShapeType="1" noTextEdit="1"/>
          </p:cNvSpPr>
          <p:nvPr/>
        </p:nvSpPr>
        <p:spPr bwMode="auto">
          <a:xfrm>
            <a:off x="457200" y="1554968"/>
            <a:ext cx="7924800" cy="47696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Duane Lee - President</a:t>
            </a:r>
          </a:p>
          <a:p>
            <a:pPr algn="ctr"/>
            <a:r>
              <a:rPr lang="en-US" sz="28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Brian Janis - Vice-President</a:t>
            </a:r>
          </a:p>
          <a:p>
            <a:pPr algn="ctr"/>
            <a:r>
              <a:rPr lang="en-US" sz="28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Lenny Pousson - Treasurer</a:t>
            </a:r>
          </a:p>
          <a:p>
            <a:pPr algn="ctr"/>
            <a:r>
              <a:rPr lang="en-US" sz="28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Toni Simon - Secretary</a:t>
            </a:r>
          </a:p>
          <a:p>
            <a:pPr algn="ctr"/>
            <a:r>
              <a:rPr lang="en-US" sz="28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Yvonne Cortez</a:t>
            </a:r>
          </a:p>
          <a:p>
            <a:pPr algn="ctr"/>
            <a:r>
              <a:rPr lang="en-US" sz="28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Jarett Daigle</a:t>
            </a:r>
          </a:p>
          <a:p>
            <a:pPr algn="ctr"/>
            <a:r>
              <a:rPr lang="en-US" sz="28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Jamie Gravois</a:t>
            </a:r>
          </a:p>
          <a:p>
            <a:pPr algn="ctr"/>
            <a:r>
              <a:rPr lang="en-US" sz="28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Dana</a:t>
            </a:r>
            <a:r>
              <a:rPr lang="en-US" sz="28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 Mitchell - Manager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04800"/>
            <a:ext cx="8229600" cy="12954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7F07"/>
              </a:solidFill>
            </a:endParaRPr>
          </a:p>
        </p:txBody>
      </p:sp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7848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latin typeface="Arial Black"/>
              </a:rPr>
              <a:t>2021 Supervisory Committee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571226" y="1752600"/>
            <a:ext cx="8153400" cy="411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WordArt 5"/>
          <p:cNvSpPr>
            <a:spLocks noChangeArrowheads="1" noChangeShapeType="1" noTextEdit="1"/>
          </p:cNvSpPr>
          <p:nvPr/>
        </p:nvSpPr>
        <p:spPr bwMode="auto">
          <a:xfrm>
            <a:off x="1676400" y="2133600"/>
            <a:ext cx="59436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72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latin typeface="Arial Black"/>
              </a:rPr>
              <a:t>Beth Darce</a:t>
            </a:r>
          </a:p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latin typeface="Arial Black"/>
              </a:rPr>
              <a:t>Ali Kocke</a:t>
            </a:r>
          </a:p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latin typeface="Arial Black"/>
              </a:rPr>
              <a:t>Josh Truxillo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0793" y="228600"/>
            <a:ext cx="8760807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153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latin typeface="Arial Black"/>
              </a:rPr>
              <a:t>Nominations To</a:t>
            </a:r>
          </a:p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latin typeface="Arial Black"/>
              </a:rPr>
              <a:t>2022 Board of Directors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828800" y="2743200"/>
            <a:ext cx="5105400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42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Yvonne Cortez</a:t>
            </a:r>
          </a:p>
          <a:p>
            <a:pPr algn="ctr"/>
            <a:r>
              <a:rPr lang="en-US" sz="42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Jarett Daigle</a:t>
            </a:r>
          </a:p>
          <a:p>
            <a:pPr algn="ctr"/>
            <a:r>
              <a:rPr lang="en-US" sz="42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Jamie Gravois</a:t>
            </a:r>
          </a:p>
        </p:txBody>
      </p:sp>
      <p:sp>
        <p:nvSpPr>
          <p:cNvPr id="11269" name="WordArt 6"/>
          <p:cNvSpPr>
            <a:spLocks noChangeArrowheads="1" noChangeShapeType="1" noTextEdit="1"/>
          </p:cNvSpPr>
          <p:nvPr/>
        </p:nvSpPr>
        <p:spPr bwMode="auto">
          <a:xfrm>
            <a:off x="2362200" y="3581400"/>
            <a:ext cx="4114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019"/>
              </a:avLst>
            </a:prstTxWarp>
          </a:bodyPr>
          <a:lstStyle/>
          <a:p>
            <a:pPr algn="ctr"/>
            <a:endParaRPr lang="en-US" sz="28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04800"/>
            <a:ext cx="83058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7848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latin typeface="Arial Black"/>
              </a:rPr>
              <a:t>2022 Supervisory Committee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44591" y="2133600"/>
            <a:ext cx="8305800" cy="396952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WordArt 5"/>
          <p:cNvSpPr>
            <a:spLocks noChangeArrowheads="1" noChangeShapeType="1" noTextEdit="1"/>
          </p:cNvSpPr>
          <p:nvPr/>
        </p:nvSpPr>
        <p:spPr bwMode="auto">
          <a:xfrm>
            <a:off x="2159091" y="2819400"/>
            <a:ext cx="48768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55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Beth Darce </a:t>
            </a:r>
          </a:p>
          <a:p>
            <a:pPr algn="ctr"/>
            <a:r>
              <a:rPr lang="en-US" sz="28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Ali Kocke</a:t>
            </a:r>
          </a:p>
          <a:p>
            <a:pPr algn="ctr"/>
            <a:r>
              <a:rPr lang="en-US" sz="28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Arial Black"/>
              </a:rPr>
              <a:t>Josh Truxillo</a:t>
            </a:r>
          </a:p>
        </p:txBody>
      </p:sp>
    </p:spTree>
    <p:extLst>
      <p:ext uri="{BB962C8B-B14F-4D97-AF65-F5344CB8AC3E}">
        <p14:creationId xmlns:p14="http://schemas.microsoft.com/office/powerpoint/2010/main" val="241412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8382000" cy="10668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382000" cy="5029200"/>
          </a:xfrm>
          <a:solidFill>
            <a:schemeClr val="bg1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2800" b="1" u="sng" dirty="0"/>
              <a:t>Share Prizes</a:t>
            </a: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endParaRPr lang="en-US" sz="14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Drawings will be held for four $250 share prizes.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All will be awarded to general population.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Each winner’s account will be credited $250.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Only one share prize will be awarded per person.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Board members are eligible to win.</a:t>
            </a: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716035" y="533400"/>
            <a:ext cx="7817963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Rules for Drawings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1933</TotalTime>
  <Words>511</Words>
  <Application>Microsoft Office PowerPoint</Application>
  <PresentationFormat>On-screen Show (4:3)</PresentationFormat>
  <Paragraphs>187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Bookman Old Style</vt:lpstr>
      <vt:lpstr>Brussels</vt:lpstr>
      <vt:lpstr>Calibri</vt:lpstr>
      <vt:lpstr>Century Gothic</vt:lpstr>
      <vt:lpstr>Franklin Gothic Heavy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CFI</dc:creator>
  <cp:lastModifiedBy>Pousson, Lenny</cp:lastModifiedBy>
  <cp:revision>295</cp:revision>
  <cp:lastPrinted>2021-02-18T17:31:01Z</cp:lastPrinted>
  <dcterms:created xsi:type="dcterms:W3CDTF">2006-01-16T15:57:03Z</dcterms:created>
  <dcterms:modified xsi:type="dcterms:W3CDTF">2022-02-20T03:39:47Z</dcterms:modified>
</cp:coreProperties>
</file>